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3"/>
  </p:notesMasterIdLst>
  <p:sldIdLst>
    <p:sldId id="256" r:id="rId2"/>
    <p:sldId id="258" r:id="rId3"/>
    <p:sldId id="259" r:id="rId4"/>
    <p:sldId id="277" r:id="rId5"/>
    <p:sldId id="299" r:id="rId6"/>
    <p:sldId id="300" r:id="rId7"/>
    <p:sldId id="301" r:id="rId8"/>
    <p:sldId id="262" r:id="rId9"/>
    <p:sldId id="302" r:id="rId10"/>
    <p:sldId id="303" r:id="rId11"/>
    <p:sldId id="304" r:id="rId12"/>
  </p:sldIdLst>
  <p:sldSz cx="9144000" cy="5143500" type="screen16x9"/>
  <p:notesSz cx="6858000" cy="9144000"/>
  <p:embeddedFontLst>
    <p:embeddedFont>
      <p:font typeface="Fira Code" panose="020B0809050000020004" pitchFamily="49" charset="0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D9F0"/>
    <a:srgbClr val="A5CF27"/>
    <a:srgbClr val="FF5858"/>
    <a:srgbClr val="FCC6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7FD82BB-84B8-49BF-BC39-7ED5DE9A780B}">
  <a:tblStyle styleId="{47FD82BB-84B8-49BF-BC39-7ED5DE9A780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666" y="59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hdphoto1.wdp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" name="Google Shape;2519;ge7f9c668d6_0_10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0" name="Google Shape;2520;ge7f9c668d6_0_10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93671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74076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e7b3cc9d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e7b3cc9d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" name="Google Shape;2519;ge7f9c668d6_0_10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0" name="Google Shape;2520;ge7f9c668d6_0_10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69477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" name="Google Shape;2519;ge7f9c668d6_0_10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0" name="Google Shape;2520;ge7f9c668d6_0_10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30055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07938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e7f9c668d6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e7f9c668d6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4257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231025" y="2765300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" name="Google Shape;21;p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" name="Google Shape;22;p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" name="Google Shape;23;p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" name="Google Shape;24;p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" name="Google Shape;25;p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" name="Google Shape;26;p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" name="Google Shape;27;p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hasCustomPrompt="1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0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3038363" y="2448125"/>
            <a:ext cx="3960900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" name="Google Shape;35;p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" name="Google Shape;36;p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" name="Google Shape;37;p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" name="Google Shape;38;p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" name="Google Shape;39;p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" name="Google Shape;40;p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" name="Google Shape;41;p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" name="Google Shape;42;p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" name="Google Shape;43;p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" name="Google Shape;44;p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" name="Google Shape;45;p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" name="Google Shape;46;p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" name="Google Shape;47;p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6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6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2" name="Google Shape;92;p6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3" name="Google Shape;93;p6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4" name="Google Shape;94;p6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5" name="Google Shape;95;p6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6" name="Google Shape;96;p6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7" name="Google Shape;97;p6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8" name="Google Shape;98;p6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9" name="Google Shape;99;p6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0" name="Google Shape;100;p6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1" name="Google Shape;101;p6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2" name="Google Shape;102;p6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3" name="Google Shape;103;p6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4" name="Google Shape;104;p6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5" name="Google Shape;105;p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title" hasCustomPrompt="1"/>
          </p:nvPr>
        </p:nvSpPr>
        <p:spPr>
          <a:xfrm flipH="1">
            <a:off x="1460450" y="143671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1"/>
          </p:nvPr>
        </p:nvSpPr>
        <p:spPr>
          <a:xfrm>
            <a:off x="2332550" y="177511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2"/>
          </p:nvPr>
        </p:nvSpPr>
        <p:spPr>
          <a:xfrm>
            <a:off x="2332550" y="1436725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2850125" y="241986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4"/>
          </p:nvPr>
        </p:nvSpPr>
        <p:spPr>
          <a:xfrm>
            <a:off x="3722225" y="275546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5"/>
          </p:nvPr>
        </p:nvSpPr>
        <p:spPr>
          <a:xfrm>
            <a:off x="3722225" y="241985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title" idx="6" hasCustomPrompt="1"/>
          </p:nvPr>
        </p:nvSpPr>
        <p:spPr>
          <a:xfrm flipH="1">
            <a:off x="4242875" y="340021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4" name="Google Shape;194;p13"/>
          <p:cNvSpPr txBox="1">
            <a:spLocks noGrp="1"/>
          </p:cNvSpPr>
          <p:nvPr>
            <p:ph type="subTitle" idx="7"/>
          </p:nvPr>
        </p:nvSpPr>
        <p:spPr>
          <a:xfrm>
            <a:off x="5114975" y="373859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13"/>
          <p:cNvSpPr txBox="1">
            <a:spLocks noGrp="1"/>
          </p:cNvSpPr>
          <p:nvPr>
            <p:ph type="subTitle" idx="8"/>
          </p:nvPr>
        </p:nvSpPr>
        <p:spPr>
          <a:xfrm>
            <a:off x="5114975" y="340020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1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7" name="Google Shape;197;p1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8" name="Google Shape;198;p1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9" name="Google Shape;199;p1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0" name="Google Shape;200;p1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1" name="Google Shape;201;p1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2" name="Google Shape;202;p1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" name="Google Shape;203;p1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4" name="Google Shape;204;p1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5" name="Google Shape;205;p1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6" name="Google Shape;206;p1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7" name="Google Shape;207;p1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" name="Google Shape;208;p1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9" name="Google Shape;209;p1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9_1"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0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0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0"/>
          <p:cNvSpPr txBox="1">
            <a:spLocks noGrp="1"/>
          </p:cNvSpPr>
          <p:nvPr>
            <p:ph type="subTitle" idx="1"/>
          </p:nvPr>
        </p:nvSpPr>
        <p:spPr>
          <a:xfrm>
            <a:off x="1667256" y="2355825"/>
            <a:ext cx="2891100" cy="15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20"/>
          <p:cNvSpPr txBox="1">
            <a:spLocks noGrp="1"/>
          </p:cNvSpPr>
          <p:nvPr>
            <p:ph type="title"/>
          </p:nvPr>
        </p:nvSpPr>
        <p:spPr>
          <a:xfrm>
            <a:off x="1121875" y="1183920"/>
            <a:ext cx="28911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20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2" name="Google Shape;362;p20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3" name="Google Shape;363;p20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4" name="Google Shape;364;p20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5" name="Google Shape;365;p20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6" name="Google Shape;366;p20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7" name="Google Shape;367;p20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8" name="Google Shape;368;p20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9" name="Google Shape;369;p20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0" name="Google Shape;370;p20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1" name="Google Shape;371;p20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2" name="Google Shape;372;p20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3" name="Google Shape;373;p20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4" name="Google Shape;374;p20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0" name="Google Shape;420;p2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1" name="Google Shape;421;p2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2" name="Google Shape;422;p2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3" name="Google Shape;423;p2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4" name="Google Shape;424;p2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5" name="Google Shape;425;p2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6" name="Google Shape;426;p2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" name="Google Shape;427;p2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8" name="Google Shape;428;p2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9" name="Google Shape;429;p2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0" name="Google Shape;430;p2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1" name="Google Shape;431;p2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2" name="Google Shape;432;p2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9_2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4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7" name="Google Shape;437;p2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8" name="Google Shape;438;p2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" name="Google Shape;439;p2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" name="Google Shape;440;p2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1" name="Google Shape;441;p2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2" name="Google Shape;442;p2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" name="Google Shape;443;p2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" name="Google Shape;444;p2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5" name="Google Shape;445;p2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6" name="Google Shape;446;p2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7" name="Google Shape;447;p2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8" name="Google Shape;448;p2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" name="Google Shape;449;p2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8" r:id="rId4"/>
    <p:sldLayoutId id="2147483659" r:id="rId5"/>
    <p:sldLayoutId id="2147483666" r:id="rId6"/>
    <p:sldLayoutId id="2147483669" r:id="rId7"/>
    <p:sldLayoutId id="2147483670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7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Website </a:t>
            </a:r>
            <a:r>
              <a:rPr lang="en" dirty="0">
                <a:solidFill>
                  <a:schemeClr val="accent3"/>
                </a:solidFill>
              </a:rPr>
              <a:t>{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459" name="Google Shape;459;p27"/>
          <p:cNvSpPr txBox="1">
            <a:spLocks noGrp="1"/>
          </p:cNvSpPr>
          <p:nvPr>
            <p:ph type="subTitle" idx="1"/>
          </p:nvPr>
        </p:nvSpPr>
        <p:spPr>
          <a:xfrm>
            <a:off x="2231025" y="2765300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Ashley Senaeve &gt;</a:t>
            </a:r>
            <a:endParaRPr dirty="0"/>
          </a:p>
        </p:txBody>
      </p:sp>
      <p:sp>
        <p:nvSpPr>
          <p:cNvPr id="460" name="Google Shape;460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2023 - 2024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1" name="Google Shape;461;p27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en" dirty="0">
                <a:solidFill>
                  <a:schemeClr val="accent1"/>
                </a:solidFill>
              </a:rPr>
              <a:t>Foodstore Gwenny</a:t>
            </a:r>
            <a:r>
              <a:rPr lang="en" dirty="0">
                <a:solidFill>
                  <a:schemeClr val="accent6"/>
                </a:solidFill>
              </a:rPr>
              <a:t>] 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462" name="Google Shape;462;p27"/>
          <p:cNvGrpSpPr/>
          <p:nvPr/>
        </p:nvGrpSpPr>
        <p:grpSpPr>
          <a:xfrm>
            <a:off x="1413525" y="1759900"/>
            <a:ext cx="506100" cy="2444350"/>
            <a:chOff x="1413525" y="1759900"/>
            <a:chExt cx="506100" cy="2444350"/>
          </a:xfrm>
        </p:grpSpPr>
        <p:cxnSp>
          <p:nvCxnSpPr>
            <p:cNvPr id="463" name="Google Shape;463;p27"/>
            <p:cNvCxnSpPr/>
            <p:nvPr/>
          </p:nvCxnSpPr>
          <p:spPr>
            <a:xfrm>
              <a:off x="1552225" y="1759900"/>
              <a:ext cx="0" cy="176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4" name="Google Shape;464;p27"/>
            <p:cNvSpPr txBox="1"/>
            <p:nvPr/>
          </p:nvSpPr>
          <p:spPr>
            <a:xfrm>
              <a:off x="1413525" y="3557750"/>
              <a:ext cx="5061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accent3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465" name="Google Shape;465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solidFill>
                  <a:srgbClr val="E7E7E7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innovativeProject</a:t>
            </a:r>
            <a:r>
              <a:rPr lang="en" sz="1400" dirty="0">
                <a:solidFill>
                  <a:schemeClr val="accent3"/>
                </a:solidFill>
              </a:rPr>
              <a:t>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p</a:t>
            </a:r>
            <a:r>
              <a:rPr lang="en" sz="1400" dirty="0">
                <a:solidFill>
                  <a:schemeClr val="accent3"/>
                </a:solidFill>
              </a:rPr>
              <a:t>resentation.css</a:t>
            </a:r>
            <a:endParaRPr sz="14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p48"/>
          <p:cNvSpPr txBox="1">
            <a:spLocks noGrp="1"/>
          </p:cNvSpPr>
          <p:nvPr>
            <p:ph type="title"/>
          </p:nvPr>
        </p:nvSpPr>
        <p:spPr>
          <a:xfrm>
            <a:off x="1121874" y="1183920"/>
            <a:ext cx="2962443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A5CF27"/>
                </a:solidFill>
              </a:rPr>
              <a:t>Roadmap &amp;</a:t>
            </a:r>
            <a:r>
              <a:rPr lang="en" dirty="0">
                <a:solidFill>
                  <a:schemeClr val="lt1"/>
                </a:solidFill>
              </a:rPr>
              <a:t> </a:t>
            </a:r>
            <a:r>
              <a:rPr lang="en" dirty="0">
                <a:solidFill>
                  <a:srgbClr val="72D9F0"/>
                </a:solidFill>
              </a:rPr>
              <a:t>planning</a:t>
            </a:r>
            <a:r>
              <a:rPr lang="en" dirty="0">
                <a:solidFill>
                  <a:schemeClr val="lt1"/>
                </a:solidFill>
              </a:rPr>
              <a:t> </a:t>
            </a:r>
            <a:r>
              <a:rPr lang="en" dirty="0">
                <a:solidFill>
                  <a:schemeClr val="accent3"/>
                </a:solidFill>
              </a:rPr>
              <a:t>{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523" name="Google Shape;2523;p48"/>
          <p:cNvSpPr txBox="1">
            <a:spLocks noGrp="1"/>
          </p:cNvSpPr>
          <p:nvPr>
            <p:ph type="subTitle" idx="1"/>
          </p:nvPr>
        </p:nvSpPr>
        <p:spPr>
          <a:xfrm>
            <a:off x="1728218" y="2347172"/>
            <a:ext cx="3057142" cy="15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dirty="0"/>
              <a:t>Research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dirty="0"/>
              <a:t>Learn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dirty="0"/>
              <a:t>Demo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dirty="0"/>
              <a:t>Start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dirty="0"/>
              <a:t>Test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dirty="0"/>
              <a:t>Fix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dirty="0"/>
              <a:t>Finish</a:t>
            </a:r>
          </a:p>
        </p:txBody>
      </p:sp>
      <p:sp>
        <p:nvSpPr>
          <p:cNvPr id="2524" name="Google Shape;2524;p48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2023 – 2024</a:t>
            </a:r>
          </a:p>
        </p:txBody>
      </p:sp>
      <p:sp>
        <p:nvSpPr>
          <p:cNvPr id="2525" name="Google Shape;2525;p48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 err="1">
                <a:solidFill>
                  <a:srgbClr val="E7E7E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innovativeProject</a:t>
            </a:r>
            <a:r>
              <a:rPr lang="en" sz="1400" dirty="0">
                <a:solidFill>
                  <a:schemeClr val="accent3"/>
                </a:solidFill>
              </a:rPr>
              <a:t>.html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2527" name="Google Shape;2527;p48"/>
          <p:cNvGrpSpPr/>
          <p:nvPr/>
        </p:nvGrpSpPr>
        <p:grpSpPr>
          <a:xfrm>
            <a:off x="1084825" y="2246100"/>
            <a:ext cx="506100" cy="2323925"/>
            <a:chOff x="1084825" y="2246100"/>
            <a:chExt cx="506100" cy="2323925"/>
          </a:xfrm>
        </p:grpSpPr>
        <p:sp>
          <p:nvSpPr>
            <p:cNvPr id="2528" name="Google Shape;2528;p48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2529" name="Google Shape;2529;p48"/>
            <p:cNvCxnSpPr/>
            <p:nvPr/>
          </p:nvCxnSpPr>
          <p:spPr>
            <a:xfrm>
              <a:off x="1337875" y="2246100"/>
              <a:ext cx="0" cy="1687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30" name="Google Shape;2530;p48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b="0" i="0" dirty="0">
                <a:solidFill>
                  <a:srgbClr val="E7E7E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presentation</a:t>
            </a:r>
            <a:r>
              <a:rPr lang="en" sz="1400" dirty="0">
                <a:solidFill>
                  <a:schemeClr val="accent3"/>
                </a:solidFill>
              </a:rPr>
              <a:t>.css</a:t>
            </a:r>
            <a:endParaRPr sz="1400" dirty="0">
              <a:solidFill>
                <a:schemeClr val="accent3"/>
              </a:solidFill>
            </a:endParaRPr>
          </a:p>
        </p:txBody>
      </p:sp>
      <p:pic>
        <p:nvPicPr>
          <p:cNvPr id="3" name="Picture 2" descr="A diagram of a computer program&#10;&#10;Description automatically generated">
            <a:extLst>
              <a:ext uri="{FF2B5EF4-FFF2-40B4-BE49-F238E27FC236}">
                <a16:creationId xmlns:a16="http://schemas.microsoft.com/office/drawing/2014/main" id="{B1A4EC2D-27B8-0CDF-AAE7-5B9929435E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958"/>
          <a:stretch/>
        </p:blipFill>
        <p:spPr>
          <a:xfrm>
            <a:off x="4713245" y="0"/>
            <a:ext cx="4289509" cy="51435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71701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30"/>
          <p:cNvSpPr txBox="1">
            <a:spLocks noGrp="1"/>
          </p:cNvSpPr>
          <p:nvPr>
            <p:ph type="title" idx="2"/>
          </p:nvPr>
        </p:nvSpPr>
        <p:spPr>
          <a:xfrm>
            <a:off x="2062480" y="2006722"/>
            <a:ext cx="5770880" cy="11300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nl-BE" dirty="0">
                <a:solidFill>
                  <a:srgbClr val="72D9F0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print</a:t>
            </a:r>
            <a:r>
              <a:rPr lang="nl-BE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(</a:t>
            </a:r>
            <a:r>
              <a:rPr lang="nl-BE" dirty="0">
                <a:solidFill>
                  <a:srgbClr val="A5CF27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“</a:t>
            </a:r>
            <a:r>
              <a:rPr lang="nl-BE" dirty="0" err="1">
                <a:solidFill>
                  <a:srgbClr val="A5CF27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Goodbye</a:t>
            </a:r>
            <a:r>
              <a:rPr lang="nl-BE" dirty="0">
                <a:solidFill>
                  <a:srgbClr val="A5CF27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World!”</a:t>
            </a:r>
            <a:r>
              <a:rPr lang="nl-BE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)</a:t>
            </a:r>
            <a:br>
              <a:rPr lang="nl-BE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</a:br>
            <a:r>
              <a:rPr lang="nl-BE" dirty="0" err="1">
                <a:solidFill>
                  <a:srgbClr val="72D9F0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quit</a:t>
            </a:r>
            <a:r>
              <a:rPr lang="nl-BE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()</a:t>
            </a:r>
            <a:endParaRPr dirty="0">
              <a:solidFill>
                <a:srgbClr val="72D9F0"/>
              </a:solidFill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2023 - 2024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 err="1">
                <a:solidFill>
                  <a:srgbClr val="E7E7E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innovativeProject</a:t>
            </a:r>
            <a:r>
              <a:rPr lang="nl-BE" sz="1400" dirty="0">
                <a:solidFill>
                  <a:schemeClr val="accent3"/>
                </a:solidFill>
              </a:rPr>
              <a:t>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 err="1">
                <a:solidFill>
                  <a:srgbClr val="E7E7E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presentationEnd</a:t>
            </a:r>
            <a:r>
              <a:rPr lang="en" sz="1400" dirty="0">
                <a:solidFill>
                  <a:schemeClr val="accent3"/>
                </a:solidFill>
              </a:rPr>
              <a:t>.css</a:t>
            </a:r>
            <a:endParaRPr sz="1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2340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29"/>
          <p:cNvSpPr txBox="1">
            <a:spLocks noGrp="1"/>
          </p:cNvSpPr>
          <p:nvPr>
            <p:ph type="title"/>
          </p:nvPr>
        </p:nvSpPr>
        <p:spPr>
          <a:xfrm flipH="1">
            <a:off x="2079345" y="1479001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endParaRPr dirty="0"/>
          </a:p>
        </p:txBody>
      </p:sp>
      <p:sp>
        <p:nvSpPr>
          <p:cNvPr id="481" name="Google Shape;481;p29"/>
          <p:cNvSpPr txBox="1">
            <a:spLocks noGrp="1"/>
          </p:cNvSpPr>
          <p:nvPr>
            <p:ph type="subTitle" idx="1"/>
          </p:nvPr>
        </p:nvSpPr>
        <p:spPr>
          <a:xfrm>
            <a:off x="2839445" y="1736795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Wat is het? &gt;</a:t>
            </a:r>
            <a:endParaRPr dirty="0"/>
          </a:p>
        </p:txBody>
      </p:sp>
      <p:sp>
        <p:nvSpPr>
          <p:cNvPr id="482" name="Google Shape;482;p29"/>
          <p:cNvSpPr txBox="1">
            <a:spLocks noGrp="1"/>
          </p:cNvSpPr>
          <p:nvPr>
            <p:ph type="subTitle" idx="2"/>
          </p:nvPr>
        </p:nvSpPr>
        <p:spPr>
          <a:xfrm>
            <a:off x="2839445" y="1469227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Wat?</a:t>
            </a:r>
            <a:endParaRPr dirty="0"/>
          </a:p>
        </p:txBody>
      </p:sp>
      <p:sp>
        <p:nvSpPr>
          <p:cNvPr id="483" name="Google Shape;483;p29"/>
          <p:cNvSpPr txBox="1">
            <a:spLocks noGrp="1"/>
          </p:cNvSpPr>
          <p:nvPr>
            <p:ph type="title" idx="3"/>
          </p:nvPr>
        </p:nvSpPr>
        <p:spPr>
          <a:xfrm flipH="1">
            <a:off x="2671182" y="2254568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484" name="Google Shape;484;p29"/>
          <p:cNvSpPr txBox="1">
            <a:spLocks noGrp="1"/>
          </p:cNvSpPr>
          <p:nvPr>
            <p:ph type="subTitle" idx="4"/>
          </p:nvPr>
        </p:nvSpPr>
        <p:spPr>
          <a:xfrm>
            <a:off x="3476107" y="2521715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Hoe kom ik erbij? &gt;</a:t>
            </a:r>
            <a:endParaRPr dirty="0"/>
          </a:p>
        </p:txBody>
      </p:sp>
      <p:sp>
        <p:nvSpPr>
          <p:cNvPr id="485" name="Google Shape;485;p29"/>
          <p:cNvSpPr txBox="1">
            <a:spLocks noGrp="1"/>
          </p:cNvSpPr>
          <p:nvPr>
            <p:ph type="subTitle" idx="5"/>
          </p:nvPr>
        </p:nvSpPr>
        <p:spPr>
          <a:xfrm>
            <a:off x="3476107" y="2244408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CC642"/>
                </a:solidFill>
              </a:rPr>
              <a:t>Hoe</a:t>
            </a:r>
            <a:r>
              <a:rPr lang="en" dirty="0"/>
              <a:t>?</a:t>
            </a:r>
            <a:endParaRPr dirty="0"/>
          </a:p>
        </p:txBody>
      </p:sp>
      <p:sp>
        <p:nvSpPr>
          <p:cNvPr id="486" name="Google Shape;486;p29"/>
          <p:cNvSpPr txBox="1">
            <a:spLocks noGrp="1"/>
          </p:cNvSpPr>
          <p:nvPr>
            <p:ph type="title" idx="6"/>
          </p:nvPr>
        </p:nvSpPr>
        <p:spPr>
          <a:xfrm flipH="1">
            <a:off x="3321825" y="3004329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sp>
        <p:nvSpPr>
          <p:cNvPr id="487" name="Google Shape;487;p29"/>
          <p:cNvSpPr txBox="1">
            <a:spLocks noGrp="1"/>
          </p:cNvSpPr>
          <p:nvPr>
            <p:ph type="subTitle" idx="7"/>
          </p:nvPr>
        </p:nvSpPr>
        <p:spPr>
          <a:xfrm>
            <a:off x="4088957" y="3317730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Welke taal/framework? &gt;</a:t>
            </a:r>
            <a:endParaRPr dirty="0"/>
          </a:p>
        </p:txBody>
      </p:sp>
      <p:sp>
        <p:nvSpPr>
          <p:cNvPr id="488" name="Google Shape;488;p29"/>
          <p:cNvSpPr txBox="1">
            <a:spLocks noGrp="1"/>
          </p:cNvSpPr>
          <p:nvPr>
            <p:ph type="subTitle" idx="8"/>
          </p:nvPr>
        </p:nvSpPr>
        <p:spPr>
          <a:xfrm>
            <a:off x="4088957" y="3013412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72D9F0"/>
                </a:solidFill>
              </a:rPr>
              <a:t>Technologieën</a:t>
            </a:r>
            <a:endParaRPr dirty="0">
              <a:solidFill>
                <a:srgbClr val="72D9F0"/>
              </a:solidFill>
            </a:endParaRPr>
          </a:p>
        </p:txBody>
      </p:sp>
      <p:sp>
        <p:nvSpPr>
          <p:cNvPr id="489" name="Google Shape;489;p29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</a:t>
            </a:r>
            <a:r>
              <a:rPr lang="en" dirty="0">
                <a:solidFill>
                  <a:schemeClr val="accent2"/>
                </a:solidFill>
              </a:rPr>
              <a:t>‘Contents’</a:t>
            </a:r>
            <a:r>
              <a:rPr lang="en" dirty="0"/>
              <a:t>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490" name="Google Shape;490;p29"/>
          <p:cNvGrpSpPr/>
          <p:nvPr/>
        </p:nvGrpSpPr>
        <p:grpSpPr>
          <a:xfrm>
            <a:off x="1084825" y="1168950"/>
            <a:ext cx="506100" cy="3401075"/>
            <a:chOff x="1084825" y="1168950"/>
            <a:chExt cx="506100" cy="3401075"/>
          </a:xfrm>
        </p:grpSpPr>
        <p:sp>
          <p:nvSpPr>
            <p:cNvPr id="491" name="Google Shape;491;p29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492" name="Google Shape;492;p29"/>
            <p:cNvCxnSpPr/>
            <p:nvPr/>
          </p:nvCxnSpPr>
          <p:spPr>
            <a:xfrm>
              <a:off x="1337875" y="1168950"/>
              <a:ext cx="0" cy="2764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93" name="Google Shape;493;p29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2023 - 2024</a:t>
            </a:r>
          </a:p>
        </p:txBody>
      </p:sp>
      <p:sp>
        <p:nvSpPr>
          <p:cNvPr id="494" name="Google Shape;494;p29"/>
          <p:cNvSpPr txBox="1">
            <a:spLocks noGrp="1"/>
          </p:cNvSpPr>
          <p:nvPr>
            <p:ph type="subTitle" idx="1"/>
          </p:nvPr>
        </p:nvSpPr>
        <p:spPr>
          <a:xfrm>
            <a:off x="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E7E7E7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innovativeProject</a:t>
            </a:r>
            <a:r>
              <a:rPr lang="en" dirty="0">
                <a:solidFill>
                  <a:schemeClr val="accent3"/>
                </a:solidFill>
              </a:rPr>
              <a:t>.html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495" name="Google Shape;495;p29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E7E7E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presentation</a:t>
            </a:r>
            <a:r>
              <a:rPr lang="en" dirty="0">
                <a:solidFill>
                  <a:schemeClr val="accent3"/>
                </a:solidFill>
              </a:rPr>
              <a:t>.css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2" name="Google Shape;486;p29">
            <a:extLst>
              <a:ext uri="{FF2B5EF4-FFF2-40B4-BE49-F238E27FC236}">
                <a16:creationId xmlns:a16="http://schemas.microsoft.com/office/drawing/2014/main" id="{5428663D-3BFC-2DFF-EE17-254292A94000}"/>
              </a:ext>
            </a:extLst>
          </p:cNvPr>
          <p:cNvSpPr txBox="1">
            <a:spLocks/>
          </p:cNvSpPr>
          <p:nvPr/>
        </p:nvSpPr>
        <p:spPr>
          <a:xfrm flipH="1">
            <a:off x="3967895" y="3764250"/>
            <a:ext cx="8721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Fira Code"/>
              <a:buNone/>
              <a:defRPr sz="28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n" dirty="0"/>
              <a:t>3</a:t>
            </a:r>
          </a:p>
        </p:txBody>
      </p:sp>
      <p:sp>
        <p:nvSpPr>
          <p:cNvPr id="3" name="Google Shape;488;p29">
            <a:extLst>
              <a:ext uri="{FF2B5EF4-FFF2-40B4-BE49-F238E27FC236}">
                <a16:creationId xmlns:a16="http://schemas.microsoft.com/office/drawing/2014/main" id="{CDEA8432-8C84-1608-7787-CF9F29EF13E3}"/>
              </a:ext>
            </a:extLst>
          </p:cNvPr>
          <p:cNvSpPr txBox="1">
            <a:spLocks/>
          </p:cNvSpPr>
          <p:nvPr/>
        </p:nvSpPr>
        <p:spPr>
          <a:xfrm>
            <a:off x="4677125" y="3764250"/>
            <a:ext cx="3129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1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nl-BE" dirty="0" err="1">
                <a:solidFill>
                  <a:schemeClr val="accent2"/>
                </a:solidFill>
              </a:rPr>
              <a:t>Roadmap</a:t>
            </a:r>
            <a:r>
              <a:rPr lang="nl-BE" dirty="0">
                <a:solidFill>
                  <a:schemeClr val="accent2"/>
                </a:solidFill>
              </a:rPr>
              <a:t>/Planning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/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0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en" dirty="0">
                <a:solidFill>
                  <a:schemeClr val="accent1"/>
                </a:solidFill>
              </a:rPr>
              <a:t>Wat?</a:t>
            </a:r>
            <a:r>
              <a:rPr lang="en" dirty="0">
                <a:solidFill>
                  <a:schemeClr val="accent6"/>
                </a:solidFill>
              </a:rPr>
              <a:t>]</a:t>
            </a:r>
            <a:r>
              <a:rPr lang="en" dirty="0">
                <a:solidFill>
                  <a:schemeClr val="accent1"/>
                </a:solidFill>
              </a:rPr>
              <a:t> 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2" name="Google Shape;502;p30"/>
          <p:cNvSpPr txBox="1">
            <a:spLocks noGrp="1"/>
          </p:cNvSpPr>
          <p:nvPr>
            <p:ph type="subTitle" idx="1"/>
          </p:nvPr>
        </p:nvSpPr>
        <p:spPr>
          <a:xfrm>
            <a:off x="3038362" y="2448125"/>
            <a:ext cx="4337798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Website voor automatenshop &gt;</a:t>
            </a:r>
            <a:endParaRPr dirty="0"/>
          </a:p>
        </p:txBody>
      </p:sp>
      <p:sp>
        <p:nvSpPr>
          <p:cNvPr id="503" name="Google Shape;503;p30"/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/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2023 - 2024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 err="1">
                <a:solidFill>
                  <a:srgbClr val="E7E7E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innovativeProject</a:t>
            </a:r>
            <a:r>
              <a:rPr lang="nl-BE" sz="1400" dirty="0">
                <a:solidFill>
                  <a:schemeClr val="accent3"/>
                </a:solidFill>
              </a:rPr>
              <a:t>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E7E7E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presentation</a:t>
            </a:r>
            <a:r>
              <a:rPr lang="en" sz="1400" dirty="0">
                <a:solidFill>
                  <a:schemeClr val="accent3"/>
                </a:solidFill>
              </a:rPr>
              <a:t>.css</a:t>
            </a:r>
            <a:endParaRPr sz="14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p48"/>
          <p:cNvSpPr txBox="1">
            <a:spLocks noGrp="1"/>
          </p:cNvSpPr>
          <p:nvPr>
            <p:ph type="title"/>
          </p:nvPr>
        </p:nvSpPr>
        <p:spPr>
          <a:xfrm>
            <a:off x="1121875" y="1183920"/>
            <a:ext cx="28911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5858"/>
                </a:solidFill>
              </a:rPr>
              <a:t>Foodstore</a:t>
            </a:r>
            <a:r>
              <a:rPr lang="en" dirty="0">
                <a:solidFill>
                  <a:schemeClr val="lt1"/>
                </a:solidFill>
              </a:rPr>
              <a:t> </a:t>
            </a:r>
            <a:r>
              <a:rPr lang="en" dirty="0">
                <a:solidFill>
                  <a:schemeClr val="accent2"/>
                </a:solidFill>
              </a:rPr>
              <a:t>Gwenny</a:t>
            </a:r>
            <a:r>
              <a:rPr lang="en" dirty="0">
                <a:solidFill>
                  <a:schemeClr val="lt1"/>
                </a:solidFill>
              </a:rPr>
              <a:t> </a:t>
            </a:r>
            <a:r>
              <a:rPr lang="en" dirty="0">
                <a:solidFill>
                  <a:schemeClr val="accent3"/>
                </a:solidFill>
              </a:rPr>
              <a:t>{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523" name="Google Shape;2523;p48"/>
          <p:cNvSpPr txBox="1">
            <a:spLocks noGrp="1"/>
          </p:cNvSpPr>
          <p:nvPr>
            <p:ph type="subTitle" idx="1"/>
          </p:nvPr>
        </p:nvSpPr>
        <p:spPr>
          <a:xfrm>
            <a:off x="1667256" y="2355825"/>
            <a:ext cx="2891100" cy="15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</a:pPr>
            <a:r>
              <a:rPr lang="en-US" dirty="0"/>
              <a:t>Website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ouders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524" name="Google Shape;2524;p48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2023 – 2024</a:t>
            </a:r>
          </a:p>
        </p:txBody>
      </p:sp>
      <p:sp>
        <p:nvSpPr>
          <p:cNvPr id="2525" name="Google Shape;2525;p48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 err="1">
                <a:solidFill>
                  <a:srgbClr val="E7E7E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innovativeProject</a:t>
            </a:r>
            <a:r>
              <a:rPr lang="en" sz="1400" dirty="0">
                <a:solidFill>
                  <a:schemeClr val="accent3"/>
                </a:solidFill>
              </a:rPr>
              <a:t>.html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2527" name="Google Shape;2527;p48"/>
          <p:cNvGrpSpPr/>
          <p:nvPr/>
        </p:nvGrpSpPr>
        <p:grpSpPr>
          <a:xfrm>
            <a:off x="1084825" y="2246100"/>
            <a:ext cx="506100" cy="2323925"/>
            <a:chOff x="1084825" y="2246100"/>
            <a:chExt cx="506100" cy="2323925"/>
          </a:xfrm>
        </p:grpSpPr>
        <p:sp>
          <p:nvSpPr>
            <p:cNvPr id="2528" name="Google Shape;2528;p48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2529" name="Google Shape;2529;p48"/>
            <p:cNvCxnSpPr/>
            <p:nvPr/>
          </p:nvCxnSpPr>
          <p:spPr>
            <a:xfrm>
              <a:off x="1337875" y="2246100"/>
              <a:ext cx="0" cy="1687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30" name="Google Shape;2530;p48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b="0" i="0" dirty="0">
                <a:solidFill>
                  <a:srgbClr val="E7E7E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presentation</a:t>
            </a:r>
            <a:r>
              <a:rPr lang="en" sz="1400" dirty="0">
                <a:solidFill>
                  <a:schemeClr val="accent3"/>
                </a:solidFill>
              </a:rPr>
              <a:t>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2531" name="Google Shape;2531;p48"/>
          <p:cNvGrpSpPr/>
          <p:nvPr/>
        </p:nvGrpSpPr>
        <p:grpSpPr>
          <a:xfrm>
            <a:off x="4994678" y="1173377"/>
            <a:ext cx="3439196" cy="2775803"/>
            <a:chOff x="4994678" y="1173377"/>
            <a:chExt cx="3439196" cy="2775803"/>
          </a:xfrm>
        </p:grpSpPr>
        <p:grpSp>
          <p:nvGrpSpPr>
            <p:cNvPr id="2532" name="Google Shape;2532;p48"/>
            <p:cNvGrpSpPr/>
            <p:nvPr/>
          </p:nvGrpSpPr>
          <p:grpSpPr>
            <a:xfrm>
              <a:off x="4994678" y="1173377"/>
              <a:ext cx="3439196" cy="2775803"/>
              <a:chOff x="4572031" y="1415284"/>
              <a:chExt cx="2875341" cy="2319354"/>
            </a:xfrm>
          </p:grpSpPr>
          <p:grpSp>
            <p:nvGrpSpPr>
              <p:cNvPr id="2533" name="Google Shape;2533;p48"/>
              <p:cNvGrpSpPr/>
              <p:nvPr/>
            </p:nvGrpSpPr>
            <p:grpSpPr>
              <a:xfrm>
                <a:off x="4572031" y="1415284"/>
                <a:ext cx="2875341" cy="1993075"/>
                <a:chOff x="3665860" y="822037"/>
                <a:chExt cx="4758136" cy="3243937"/>
              </a:xfrm>
            </p:grpSpPr>
            <p:grpSp>
              <p:nvGrpSpPr>
                <p:cNvPr id="2534" name="Google Shape;2534;p48"/>
                <p:cNvGrpSpPr/>
                <p:nvPr/>
              </p:nvGrpSpPr>
              <p:grpSpPr>
                <a:xfrm>
                  <a:off x="3665860" y="822037"/>
                  <a:ext cx="4758136" cy="3243937"/>
                  <a:chOff x="518725" y="252435"/>
                  <a:chExt cx="6524250" cy="4448015"/>
                </a:xfrm>
              </p:grpSpPr>
              <p:sp>
                <p:nvSpPr>
                  <p:cNvPr id="2535" name="Google Shape;2535;p48"/>
                  <p:cNvSpPr/>
                  <p:nvPr/>
                </p:nvSpPr>
                <p:spPr>
                  <a:xfrm>
                    <a:off x="518725" y="4131625"/>
                    <a:ext cx="6524250" cy="568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970" h="22753" extrusionOk="0">
                        <a:moveTo>
                          <a:pt x="0" y="14846"/>
                        </a:moveTo>
                        <a:cubicBezTo>
                          <a:pt x="0" y="19169"/>
                          <a:pt x="4039" y="22753"/>
                          <a:pt x="8305" y="22753"/>
                        </a:cubicBezTo>
                        <a:lnTo>
                          <a:pt x="253120" y="22753"/>
                        </a:lnTo>
                        <a:cubicBezTo>
                          <a:pt x="257443" y="22696"/>
                          <a:pt x="260913" y="19169"/>
                          <a:pt x="260970" y="14846"/>
                        </a:cubicBezTo>
                        <a:lnTo>
                          <a:pt x="26097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chemeClr val="accent3"/>
                      </a:solidFill>
                    </a:endParaRPr>
                  </a:p>
                </p:txBody>
              </p:sp>
              <p:sp>
                <p:nvSpPr>
                  <p:cNvPr id="2536" name="Google Shape;2536;p48"/>
                  <p:cNvSpPr/>
                  <p:nvPr/>
                </p:nvSpPr>
                <p:spPr>
                  <a:xfrm>
                    <a:off x="518725" y="252435"/>
                    <a:ext cx="6524250" cy="389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970" h="155741" extrusionOk="0">
                        <a:moveTo>
                          <a:pt x="249594" y="9954"/>
                        </a:moveTo>
                        <a:lnTo>
                          <a:pt x="249594" y="144364"/>
                        </a:lnTo>
                        <a:lnTo>
                          <a:pt x="11376" y="144364"/>
                        </a:lnTo>
                        <a:lnTo>
                          <a:pt x="11376" y="9954"/>
                        </a:lnTo>
                        <a:close/>
                        <a:moveTo>
                          <a:pt x="8305" y="0"/>
                        </a:moveTo>
                        <a:cubicBezTo>
                          <a:pt x="4039" y="0"/>
                          <a:pt x="0" y="2844"/>
                          <a:pt x="0" y="7110"/>
                        </a:cubicBezTo>
                        <a:lnTo>
                          <a:pt x="0" y="155740"/>
                        </a:lnTo>
                        <a:lnTo>
                          <a:pt x="260970" y="155740"/>
                        </a:lnTo>
                        <a:lnTo>
                          <a:pt x="260970" y="7110"/>
                        </a:lnTo>
                        <a:cubicBezTo>
                          <a:pt x="260970" y="2844"/>
                          <a:pt x="257386" y="0"/>
                          <a:pt x="25312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chemeClr val="accent3"/>
                      </a:solidFill>
                    </a:endParaRPr>
                  </a:p>
                </p:txBody>
              </p:sp>
            </p:grpSp>
            <p:sp>
              <p:nvSpPr>
                <p:cNvPr id="2537" name="Google Shape;2537;p48"/>
                <p:cNvSpPr/>
                <p:nvPr/>
              </p:nvSpPr>
              <p:spPr>
                <a:xfrm>
                  <a:off x="5947879" y="3778845"/>
                  <a:ext cx="194076" cy="1661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27" h="9100" extrusionOk="0">
                      <a:moveTo>
                        <a:pt x="6092" y="0"/>
                      </a:moveTo>
                      <a:cubicBezTo>
                        <a:pt x="2020" y="0"/>
                        <a:pt x="0" y="4900"/>
                        <a:pt x="2881" y="7747"/>
                      </a:cubicBezTo>
                      <a:cubicBezTo>
                        <a:pt x="3804" y="8681"/>
                        <a:pt x="4944" y="9100"/>
                        <a:pt x="6063" y="9100"/>
                      </a:cubicBezTo>
                      <a:cubicBezTo>
                        <a:pt x="8391" y="9100"/>
                        <a:pt x="10627" y="7286"/>
                        <a:pt x="10627" y="4536"/>
                      </a:cubicBezTo>
                      <a:cubicBezTo>
                        <a:pt x="10627" y="2020"/>
                        <a:pt x="8608" y="0"/>
                        <a:pt x="6092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accent3"/>
                    </a:solidFill>
                  </a:endParaRPr>
                </a:p>
              </p:txBody>
            </p:sp>
          </p:grpSp>
          <p:sp>
            <p:nvSpPr>
              <p:cNvPr id="2538" name="Google Shape;2538;p48"/>
              <p:cNvSpPr/>
              <p:nvPr/>
            </p:nvSpPr>
            <p:spPr>
              <a:xfrm>
                <a:off x="5498909" y="3408365"/>
                <a:ext cx="1040944" cy="326273"/>
              </a:xfrm>
              <a:custGeom>
                <a:avLst/>
                <a:gdLst/>
                <a:ahLst/>
                <a:cxnLst/>
                <a:rect l="l" t="t" r="r" b="b"/>
                <a:pathLst>
                  <a:path w="94481" h="29125" extrusionOk="0">
                    <a:moveTo>
                      <a:pt x="79805" y="18317"/>
                    </a:moveTo>
                    <a:cubicBezTo>
                      <a:pt x="74117" y="12515"/>
                      <a:pt x="73889" y="1"/>
                      <a:pt x="73889" y="1"/>
                    </a:cubicBezTo>
                    <a:lnTo>
                      <a:pt x="20592" y="1"/>
                    </a:lnTo>
                    <a:cubicBezTo>
                      <a:pt x="20592" y="1"/>
                      <a:pt x="20364" y="12515"/>
                      <a:pt x="14676" y="18317"/>
                    </a:cubicBezTo>
                    <a:cubicBezTo>
                      <a:pt x="8931" y="24175"/>
                      <a:pt x="1" y="29124"/>
                      <a:pt x="15529" y="29124"/>
                    </a:cubicBezTo>
                    <a:lnTo>
                      <a:pt x="78952" y="29124"/>
                    </a:lnTo>
                    <a:cubicBezTo>
                      <a:pt x="94480" y="29124"/>
                      <a:pt x="85493" y="24175"/>
                      <a:pt x="79805" y="1831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3"/>
                  </a:solidFill>
                </a:endParaRPr>
              </a:p>
            </p:txBody>
          </p:sp>
        </p:grpSp>
        <p:cxnSp>
          <p:nvCxnSpPr>
            <p:cNvPr id="2539" name="Google Shape;2539;p48"/>
            <p:cNvCxnSpPr/>
            <p:nvPr/>
          </p:nvCxnSpPr>
          <p:spPr>
            <a:xfrm rot="10800000">
              <a:off x="5370275" y="3949180"/>
              <a:ext cx="2688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" name="Picture 2" descr="A group of vending machines&#10;&#10;Description automatically generated">
            <a:extLst>
              <a:ext uri="{FF2B5EF4-FFF2-40B4-BE49-F238E27FC236}">
                <a16:creationId xmlns:a16="http://schemas.microsoft.com/office/drawing/2014/main" id="{5F0CD75B-C829-24D7-913F-5FAF118B3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8740" y="1333500"/>
            <a:ext cx="3116580" cy="1777014"/>
          </a:xfrm>
          <a:prstGeom prst="rect">
            <a:avLst/>
          </a:prstGeom>
        </p:spPr>
      </p:pic>
      <p:pic>
        <p:nvPicPr>
          <p:cNvPr id="5" name="Picture 4" descr="A close-up of food icons&#10;&#10;Description automatically generated">
            <a:extLst>
              <a:ext uri="{FF2B5EF4-FFF2-40B4-BE49-F238E27FC236}">
                <a16:creationId xmlns:a16="http://schemas.microsoft.com/office/drawing/2014/main" id="{A491A7CD-4212-4D3C-43D1-1907F500A5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128" b="98096" l="3022" r="97122">
                        <a14:foregroundMark x1="7338" y1="19597" x2="7338" y2="19597"/>
                        <a14:foregroundMark x1="10360" y1="22060" x2="4604" y2="17021"/>
                        <a14:foregroundMark x1="28058" y1="23516" x2="24149" y2="25377"/>
                        <a14:foregroundMark x1="37554" y1="21948" x2="27770" y2="32027"/>
                        <a14:foregroundMark x1="27770" y1="32027" x2="27770" y2="32027"/>
                        <a14:foregroundMark x1="33813" y1="28219" x2="13094" y2="41545"/>
                        <a14:foregroundMark x1="13094" y1="41545" x2="36115" y2="46585"/>
                        <a14:foregroundMark x1="36115" y1="46585" x2="47194" y2="32475"/>
                        <a14:foregroundMark x1="47194" y1="32475" x2="43453" y2="29899"/>
                        <a14:foregroundMark x1="71079" y1="25644" x2="86763" y2="31579"/>
                        <a14:foregroundMark x1="86763" y1="31579" x2="94101" y2="46361"/>
                        <a14:foregroundMark x1="94101" y1="46361" x2="74245" y2="48712"/>
                        <a14:foregroundMark x1="74245" y1="48712" x2="54089" y2="40451"/>
                        <a14:foregroundMark x1="54172" y1="36416" x2="57122" y2="29675"/>
                        <a14:foregroundMark x1="76978" y1="48600" x2="65755" y2="30011"/>
                        <a14:foregroundMark x1="65755" y1="30011" x2="62590" y2="29675"/>
                        <a14:foregroundMark x1="68777" y1="36618" x2="56691" y2="35610"/>
                        <a14:foregroundMark x1="92086" y1="38858" x2="85324" y2="31579"/>
                        <a14:foregroundMark x1="44350" y1="17266" x2="40144" y2="19149"/>
                        <a14:foregroundMark x1="39281" y1="18701" x2="24748" y2="23852"/>
                        <a14:foregroundMark x1="24748" y1="23852" x2="13957" y2="33147"/>
                        <a14:foregroundMark x1="13957" y1="33147" x2="7338" y2="44457"/>
                        <a14:foregroundMark x1="7338" y1="44457" x2="7194" y2="46920"/>
                        <a14:foregroundMark x1="43453" y1="17357" x2="44281" y2="17224"/>
                        <a14:foregroundMark x1="14388" y1="31467" x2="10647" y2="34938"/>
                        <a14:foregroundMark x1="96022" y1="55730" x2="95971" y2="60358"/>
                        <a14:foregroundMark x1="95971" y1="60358" x2="93094" y2="63718"/>
                        <a14:foregroundMark x1="57266" y1="74692" x2="75396" y2="71669"/>
                        <a14:foregroundMark x1="75396" y1="71669" x2="59856" y2="70101"/>
                        <a14:foregroundMark x1="60000" y1="68645" x2="76403" y2="60134"/>
                        <a14:foregroundMark x1="29928" y1="59239" x2="33957" y2="78163"/>
                        <a14:foregroundMark x1="33957" y1="78163" x2="38417" y2="84099"/>
                        <a14:foregroundMark x1="23741" y1="87010" x2="17842" y2="86674"/>
                        <a14:foregroundMark x1="21295" y1="93953" x2="22590" y2="91937"/>
                        <a14:foregroundMark x1="17251" y1="88331" x2="17410" y2="87682"/>
                        <a14:foregroundMark x1="16259" y1="92385" x2="16558" y2="91162"/>
                        <a14:foregroundMark x1="29209" y1="91937" x2="30072" y2="96305"/>
                        <a14:foregroundMark x1="42302" y1="94177" x2="43022" y2="97312"/>
                        <a14:foregroundMark x1="54820" y1="93617" x2="54820" y2="98768"/>
                        <a14:foregroundMark x1="66906" y1="92385" x2="67050" y2="96865"/>
                        <a14:foregroundMark x1="78417" y1="89922" x2="84748" y2="93393"/>
                        <a14:foregroundMark x1="94820" y1="62374" x2="87338" y2="74132"/>
                        <a14:foregroundMark x1="87338" y1="74132" x2="74101" y2="83763"/>
                        <a14:foregroundMark x1="74101" y1="83763" x2="59568" y2="87682"/>
                        <a14:foregroundMark x1="59568" y1="87682" x2="54964" y2="73460"/>
                        <a14:foregroundMark x1="54964" y1="73460" x2="55683" y2="62934"/>
                        <a14:foregroundMark x1="88921" y1="70437" x2="74388" y2="65622"/>
                        <a14:foregroundMark x1="87194" y1="75700" x2="81439" y2="78723"/>
                        <a14:foregroundMark x1="55540" y1="88018" x2="58129" y2="81523"/>
                        <a14:foregroundMark x1="47194" y1="87570" x2="43741" y2="80963"/>
                        <a14:foregroundMark x1="45180" y1="87570" x2="30360" y2="83539"/>
                        <a14:foregroundMark x1="30360" y1="83539" x2="18273" y2="74356"/>
                        <a14:foregroundMark x1="18273" y1="74356" x2="15396" y2="58791"/>
                        <a14:foregroundMark x1="15396" y1="58791" x2="15827" y2="57559"/>
                        <a14:foregroundMark x1="19856" y1="89922" x2="21439" y2="90370"/>
                        <a14:foregroundMark x1="32662" y1="85330" x2="15252" y2="72676"/>
                        <a14:foregroundMark x1="15252" y1="72676" x2="9209" y2="61478"/>
                        <a14:foregroundMark x1="9209" y1="61478" x2="18129" y2="59462"/>
                        <a14:foregroundMark x1="29928" y1="84323" x2="16835" y2="72116"/>
                        <a14:foregroundMark x1="16835" y1="72116" x2="16691" y2="70661"/>
                        <a14:foregroundMark x1="16547" y1="73124" x2="25324" y2="78723"/>
                        <a14:foregroundMark x1="20719" y1="78835" x2="31799" y2="71109"/>
                        <a14:foregroundMark x1="25180" y1="81075" x2="28633" y2="76820"/>
                        <a14:foregroundMark x1="26475" y1="82867" x2="28633" y2="77380"/>
                        <a14:foregroundMark x1="48489" y1="98544" x2="42878" y2="97312"/>
                        <a14:foregroundMark x1="49928" y1="97984" x2="48345" y2="98432"/>
                        <a14:foregroundMark x1="60144" y1="92609" x2="62590" y2="97088"/>
                        <a14:foregroundMark x1="96365" y1="57319" x2="94820" y2="60582"/>
                        <a14:foregroundMark x1="83022" y1="73572" x2="80000" y2="66517"/>
                        <a14:foregroundMark x1="89065" y1="31803" x2="91511" y2="37514"/>
                        <a14:foregroundMark x1="48201" y1="16685" x2="43165" y2="21501"/>
                        <a14:foregroundMark x1="54101" y1="16237" x2="58993" y2="22060"/>
                        <a14:foregroundMark x1="47770" y1="15901" x2="40863" y2="19821"/>
                        <a14:foregroundMark x1="77842" y1="30683" x2="76835" y2="41993"/>
                        <a14:foregroundMark x1="54245" y1="88242" x2="56691" y2="85330"/>
                        <a14:foregroundMark x1="48201" y1="88242" x2="44317" y2="84658"/>
                        <a14:foregroundMark x1="55540" y1="56887" x2="60576" y2="65845"/>
                        <a14:foregroundMark x1="56403" y1="55655" x2="76835" y2="57671"/>
                        <a14:foregroundMark x1="54388" y1="55767" x2="57266" y2="60358"/>
                        <a14:foregroundMark x1="54388" y1="50840" x2="59424" y2="46697"/>
                        <a14:foregroundMark x1="53669" y1="54983" x2="55827" y2="58007"/>
                        <a14:foregroundMark x1="53669" y1="51400" x2="56259" y2="49160"/>
                        <a14:foregroundMark x1="46187" y1="50280" x2="24892" y2="42329"/>
                        <a14:foregroundMark x1="27770" y1="50056" x2="9353" y2="49160"/>
                        <a14:foregroundMark x1="9353" y1="49160" x2="7770" y2="45017"/>
                        <a14:foregroundMark x1="47914" y1="50392" x2="42590" y2="47368"/>
                        <a14:foregroundMark x1="5324" y1="51288" x2="12950" y2="45241"/>
                        <a14:foregroundMark x1="48633" y1="50840" x2="43741" y2="48376"/>
                        <a14:foregroundMark x1="46619" y1="56887" x2="44029" y2="82195"/>
                        <a14:foregroundMark x1="46043" y1="57335" x2="24748" y2="56439"/>
                        <a14:foregroundMark x1="47914" y1="55431" x2="41727" y2="60694"/>
                        <a14:foregroundMark x1="6043" y1="55991" x2="12230" y2="65174"/>
                        <a14:foregroundMark x1="5612" y1="55431" x2="9209" y2="59574"/>
                        <a14:foregroundMark x1="48633" y1="55207" x2="45036" y2="58455"/>
                        <a14:foregroundMark x1="8633" y1="14110" x2="3453" y2="16237"/>
                        <a14:foregroundMark x1="22878" y1="11758" x2="20000" y2="11534"/>
                        <a14:foregroundMark x1="36259" y1="9854" x2="36835" y2="10974"/>
                        <a14:foregroundMark x1="46331" y1="5935" x2="43453" y2="5935"/>
                        <a14:foregroundMark x1="54820" y1="7167" x2="57410" y2="8287"/>
                        <a14:foregroundMark x1="64892" y1="6495" x2="64604" y2="10414"/>
                        <a14:foregroundMark x1="72806" y1="9854" x2="71223" y2="13326"/>
                        <a14:foregroundMark x1="86187" y1="14222" x2="82014" y2="17021"/>
                        <a14:foregroundMark x1="90836" y1="19149" x2="90647" y2="19485"/>
                        <a14:foregroundMark x1="91655" y1="17693" x2="90836" y2="19149"/>
                        <a14:foregroundMark x1="96365" y1="56642" x2="95683" y2="57559"/>
                        <a14:foregroundMark x1="97266" y1="55431" x2="96599" y2="56327"/>
                        <a14:foregroundMark x1="97266" y1="50952" x2="92806" y2="48040"/>
                        <a14:foregroundMark x1="47482" y1="2128" x2="47338" y2="4255"/>
                        <a14:backgroundMark x1="35784" y1="17434" x2="42878" y2="14222"/>
                        <a14:backgroundMark x1="9496" y1="29339" x2="19574" y2="24775"/>
                        <a14:backgroundMark x1="19150" y1="25140" x2="9640" y2="24972"/>
                        <a14:backgroundMark x1="9706" y1="34427" x2="6043" y2="37626"/>
                        <a14:backgroundMark x1="23296" y1="22560" x2="22977" y2="22839"/>
                        <a14:backgroundMark x1="6043" y1="37626" x2="1727" y2="50952"/>
                        <a14:backgroundMark x1="45899" y1="94401" x2="45899" y2="94401"/>
                        <a14:backgroundMark x1="54760" y1="89742" x2="60719" y2="89810"/>
                        <a14:backgroundMark x1="53746" y1="89731" x2="54732" y2="89742"/>
                        <a14:backgroundMark x1="48956" y1="89676" x2="53500" y2="89728"/>
                        <a14:backgroundMark x1="48172" y1="89667" x2="48522" y2="89671"/>
                        <a14:backgroundMark x1="46581" y1="89649" x2="48164" y2="89667"/>
                        <a14:backgroundMark x1="41007" y1="89586" x2="46490" y2="89648"/>
                        <a14:backgroundMark x1="60719" y1="89810" x2="88058" y2="81635"/>
                        <a14:backgroundMark x1="17842" y1="90146" x2="17266" y2="90146"/>
                        <a14:backgroundMark x1="18129" y1="89026" x2="17266" y2="90482"/>
                        <a14:backgroundMark x1="17986" y1="88466" x2="17122" y2="91265"/>
                        <a14:backgroundMark x1="50629" y1="18122" x2="51942" y2="18925"/>
                        <a14:backgroundMark x1="43885" y1="13998" x2="44913" y2="14627"/>
                        <a14:backgroundMark x1="54676" y1="13998" x2="70072" y2="15454"/>
                        <a14:backgroundMark x1="70072" y1="15454" x2="85612" y2="22396"/>
                        <a14:backgroundMark x1="85612" y1="22396" x2="98129" y2="32251"/>
                        <a14:backgroundMark x1="98129" y1="32251" x2="98273" y2="32587"/>
                        <a14:backgroundMark x1="99424" y1="36170" x2="99712" y2="37962"/>
                        <a14:backgroundMark x1="97842" y1="37626" x2="99856" y2="41321"/>
                        <a14:backgroundMark x1="51511" y1="17021" x2="50791" y2="52072"/>
                        <a14:backgroundMark x1="51685" y1="56881" x2="51079" y2="90034"/>
                        <a14:backgroundMark x1="51799" y1="50616" x2="51705" y2="55759"/>
                        <a14:backgroundMark x1="1727" y1="50280" x2="1871" y2="68869"/>
                        <a14:backgroundMark x1="4748" y1="52994" x2="21727" y2="53751"/>
                        <a14:backgroundMark x1="4173" y1="52968" x2="4406" y2="52978"/>
                        <a14:backgroundMark x1="49797" y1="52783" x2="50935" y2="52744"/>
                        <a14:backgroundMark x1="21727" y1="53751" x2="49519" y2="52793"/>
                        <a14:backgroundMark x1="53228" y1="53016" x2="96403" y2="53863"/>
                        <a14:backgroundMark x1="50791" y1="52968" x2="52811" y2="53008"/>
                        <a14:backgroundMark x1="96403" y1="53863" x2="99712" y2="53191"/>
                        <a14:backgroundMark x1="94245" y1="19373" x2="94245" y2="19373"/>
                        <a14:backgroundMark x1="94388" y1="19149" x2="94388" y2="19149"/>
                        <a14:backgroundMark x1="98705" y1="40314" x2="99712" y2="42665"/>
                        <a14:backgroundMark x1="99281" y1="42665" x2="99137" y2="51848"/>
                        <a14:backgroundMark x1="97410" y1="72116" x2="99856" y2="58455"/>
                        <a14:backgroundMark x1="20288" y1="13998" x2="20863" y2="14670"/>
                        <a14:backgroundMark x1="32662" y1="10078" x2="32374" y2="11198"/>
                        <a14:backgroundMark x1="44604" y1="8287" x2="44892" y2="9742"/>
                        <a14:backgroundMark x1="76115" y1="11534" x2="74820" y2="12318"/>
                        <a14:backgroundMark x1="37554" y1="88914" x2="21727" y2="82643"/>
                        <a14:backgroundMark x1="99424" y1="56327" x2="99424" y2="5867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26786" y="646316"/>
            <a:ext cx="1245073" cy="159978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/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1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en" dirty="0">
                <a:solidFill>
                  <a:srgbClr val="FCC642"/>
                </a:solidFill>
              </a:rPr>
              <a:t>Hoe?</a:t>
            </a:r>
            <a:r>
              <a:rPr lang="en" dirty="0">
                <a:solidFill>
                  <a:schemeClr val="accent6"/>
                </a:solidFill>
              </a:rPr>
              <a:t>]</a:t>
            </a:r>
            <a:r>
              <a:rPr lang="en" dirty="0">
                <a:solidFill>
                  <a:schemeClr val="accent1"/>
                </a:solidFill>
              </a:rPr>
              <a:t> 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2" name="Google Shape;502;p30"/>
          <p:cNvSpPr txBox="1">
            <a:spLocks noGrp="1"/>
          </p:cNvSpPr>
          <p:nvPr>
            <p:ph type="subTitle" idx="1"/>
          </p:nvPr>
        </p:nvSpPr>
        <p:spPr>
          <a:xfrm>
            <a:off x="3038362" y="2448125"/>
            <a:ext cx="4337798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Noodzaak &gt;</a:t>
            </a:r>
            <a:endParaRPr dirty="0"/>
          </a:p>
        </p:txBody>
      </p:sp>
      <p:sp>
        <p:nvSpPr>
          <p:cNvPr id="503" name="Google Shape;503;p30"/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/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2023 - 2024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 err="1">
                <a:solidFill>
                  <a:srgbClr val="E7E7E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innovativeProject</a:t>
            </a:r>
            <a:r>
              <a:rPr lang="nl-BE" sz="1400" dirty="0">
                <a:solidFill>
                  <a:schemeClr val="accent3"/>
                </a:solidFill>
              </a:rPr>
              <a:t>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E7E7E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presentation</a:t>
            </a:r>
            <a:r>
              <a:rPr lang="en" sz="1400" dirty="0">
                <a:solidFill>
                  <a:schemeClr val="accent3"/>
                </a:solidFill>
              </a:rPr>
              <a:t>.css</a:t>
            </a:r>
            <a:endParaRPr sz="1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6198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p48"/>
          <p:cNvSpPr txBox="1">
            <a:spLocks noGrp="1"/>
          </p:cNvSpPr>
          <p:nvPr>
            <p:ph type="title"/>
          </p:nvPr>
        </p:nvSpPr>
        <p:spPr>
          <a:xfrm>
            <a:off x="1121874" y="1183920"/>
            <a:ext cx="2962443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CC642"/>
                </a:solidFill>
              </a:rPr>
              <a:t>Noodzaak</a:t>
            </a:r>
            <a:r>
              <a:rPr lang="en" dirty="0">
                <a:solidFill>
                  <a:schemeClr val="lt1"/>
                </a:solidFill>
              </a:rPr>
              <a:t> </a:t>
            </a:r>
            <a:r>
              <a:rPr lang="en" dirty="0">
                <a:solidFill>
                  <a:srgbClr val="FF5858"/>
                </a:solidFill>
              </a:rPr>
              <a:t>uitbreiding</a:t>
            </a:r>
            <a:r>
              <a:rPr lang="en" dirty="0">
                <a:solidFill>
                  <a:schemeClr val="lt1"/>
                </a:solidFill>
              </a:rPr>
              <a:t> </a:t>
            </a:r>
            <a:r>
              <a:rPr lang="en" dirty="0">
                <a:solidFill>
                  <a:schemeClr val="accent3"/>
                </a:solidFill>
              </a:rPr>
              <a:t>{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523" name="Google Shape;2523;p48"/>
          <p:cNvSpPr txBox="1">
            <a:spLocks noGrp="1"/>
          </p:cNvSpPr>
          <p:nvPr>
            <p:ph type="subTitle" idx="1"/>
          </p:nvPr>
        </p:nvSpPr>
        <p:spPr>
          <a:xfrm>
            <a:off x="1728218" y="2347172"/>
            <a:ext cx="3057142" cy="15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</a:pPr>
            <a:r>
              <a:rPr lang="en-US" dirty="0" err="1"/>
              <a:t>Vishandel</a:t>
            </a:r>
            <a:r>
              <a:rPr lang="en-US" dirty="0"/>
              <a:t>-Traiteur Jonas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Foodstore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524" name="Google Shape;2524;p48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2023 – 2024</a:t>
            </a:r>
          </a:p>
        </p:txBody>
      </p:sp>
      <p:sp>
        <p:nvSpPr>
          <p:cNvPr id="2525" name="Google Shape;2525;p48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 err="1">
                <a:solidFill>
                  <a:srgbClr val="E7E7E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innovativeProject</a:t>
            </a:r>
            <a:r>
              <a:rPr lang="en" sz="1400" dirty="0">
                <a:solidFill>
                  <a:schemeClr val="accent3"/>
                </a:solidFill>
              </a:rPr>
              <a:t>.html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2527" name="Google Shape;2527;p48"/>
          <p:cNvGrpSpPr/>
          <p:nvPr/>
        </p:nvGrpSpPr>
        <p:grpSpPr>
          <a:xfrm>
            <a:off x="1084825" y="2246100"/>
            <a:ext cx="506100" cy="2323925"/>
            <a:chOff x="1084825" y="2246100"/>
            <a:chExt cx="506100" cy="2323925"/>
          </a:xfrm>
        </p:grpSpPr>
        <p:sp>
          <p:nvSpPr>
            <p:cNvPr id="2528" name="Google Shape;2528;p48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2529" name="Google Shape;2529;p48"/>
            <p:cNvCxnSpPr/>
            <p:nvPr/>
          </p:nvCxnSpPr>
          <p:spPr>
            <a:xfrm>
              <a:off x="1337875" y="2246100"/>
              <a:ext cx="0" cy="1687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30" name="Google Shape;2530;p48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b="0" i="0" dirty="0">
                <a:solidFill>
                  <a:srgbClr val="E7E7E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presentation</a:t>
            </a:r>
            <a:r>
              <a:rPr lang="en" sz="1400" dirty="0">
                <a:solidFill>
                  <a:schemeClr val="accent3"/>
                </a:solidFill>
              </a:rPr>
              <a:t>.css</a:t>
            </a:r>
            <a:endParaRPr sz="1400" dirty="0">
              <a:solidFill>
                <a:schemeClr val="accent3"/>
              </a:solidFill>
            </a:endParaRPr>
          </a:p>
        </p:txBody>
      </p:sp>
      <p:pic>
        <p:nvPicPr>
          <p:cNvPr id="4" name="Picture 3" descr="A counter with food in it&#10;&#10;Description automatically generated">
            <a:extLst>
              <a:ext uri="{FF2B5EF4-FFF2-40B4-BE49-F238E27FC236}">
                <a16:creationId xmlns:a16="http://schemas.microsoft.com/office/drawing/2014/main" id="{82F067A0-991C-CEA6-3651-D96B61A6A9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6025" y="1230028"/>
            <a:ext cx="4136842" cy="23269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28498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/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2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en" dirty="0">
                <a:solidFill>
                  <a:srgbClr val="72D9F0"/>
                </a:solidFill>
              </a:rPr>
              <a:t>Technologieën</a:t>
            </a:r>
            <a:r>
              <a:rPr lang="en" dirty="0">
                <a:solidFill>
                  <a:schemeClr val="accent6"/>
                </a:solidFill>
              </a:rPr>
              <a:t>]</a:t>
            </a:r>
            <a:r>
              <a:rPr lang="en" dirty="0">
                <a:solidFill>
                  <a:schemeClr val="accent1"/>
                </a:solidFill>
              </a:rPr>
              <a:t> 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2" name="Google Shape;502;p30"/>
          <p:cNvSpPr txBox="1">
            <a:spLocks noGrp="1"/>
          </p:cNvSpPr>
          <p:nvPr>
            <p:ph type="subTitle" idx="1"/>
          </p:nvPr>
        </p:nvSpPr>
        <p:spPr>
          <a:xfrm>
            <a:off x="3038362" y="2448125"/>
            <a:ext cx="4337798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Talen &amp; frameworks &gt;</a:t>
            </a:r>
            <a:endParaRPr dirty="0"/>
          </a:p>
        </p:txBody>
      </p:sp>
      <p:sp>
        <p:nvSpPr>
          <p:cNvPr id="503" name="Google Shape;503;p30"/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/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2023 - 2024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 err="1">
                <a:solidFill>
                  <a:srgbClr val="E7E7E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innovativeProject</a:t>
            </a:r>
            <a:r>
              <a:rPr lang="nl-BE" sz="1400" dirty="0">
                <a:solidFill>
                  <a:schemeClr val="accent3"/>
                </a:solidFill>
              </a:rPr>
              <a:t>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E7E7E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presentation</a:t>
            </a:r>
            <a:r>
              <a:rPr lang="en" sz="1400" dirty="0">
                <a:solidFill>
                  <a:schemeClr val="accent3"/>
                </a:solidFill>
              </a:rPr>
              <a:t>.css</a:t>
            </a:r>
            <a:endParaRPr sz="1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4829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33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22623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Welke </a:t>
            </a:r>
            <a:r>
              <a:rPr lang="en" sz="2400" dirty="0">
                <a:solidFill>
                  <a:schemeClr val="accent2"/>
                </a:solidFill>
              </a:rPr>
              <a:t>‘technologieën’ </a:t>
            </a:r>
            <a:r>
              <a:rPr lang="en" sz="2400" dirty="0">
                <a:solidFill>
                  <a:srgbClr val="FF5858"/>
                </a:solidFill>
              </a:rPr>
              <a:t>gebruik ik?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580" name="Google Shape;580;p33"/>
          <p:cNvGrpSpPr/>
          <p:nvPr/>
        </p:nvGrpSpPr>
        <p:grpSpPr>
          <a:xfrm>
            <a:off x="1084825" y="1153725"/>
            <a:ext cx="506100" cy="3416300"/>
            <a:chOff x="1084825" y="1153725"/>
            <a:chExt cx="506100" cy="3416300"/>
          </a:xfrm>
        </p:grpSpPr>
        <p:sp>
          <p:nvSpPr>
            <p:cNvPr id="581" name="Google Shape;581;p33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582" name="Google Shape;582;p33"/>
            <p:cNvCxnSpPr/>
            <p:nvPr/>
          </p:nvCxnSpPr>
          <p:spPr>
            <a:xfrm>
              <a:off x="1337875" y="1153725"/>
              <a:ext cx="0" cy="27798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83" name="Google Shape;583;p33"/>
          <p:cNvSpPr txBox="1"/>
          <p:nvPr/>
        </p:nvSpPr>
        <p:spPr>
          <a:xfrm>
            <a:off x="1642225" y="1276463"/>
            <a:ext cx="3531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Talen &amp; frameworks</a:t>
            </a:r>
            <a:endParaRPr sz="2000" dirty="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27" name="Google Shape;627;p33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2023 - 2024</a:t>
            </a:r>
          </a:p>
        </p:txBody>
      </p:sp>
      <p:sp>
        <p:nvSpPr>
          <p:cNvPr id="628" name="Google Shape;628;p33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 err="1">
                <a:solidFill>
                  <a:srgbClr val="E7E7E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innovativeProject</a:t>
            </a:r>
            <a:r>
              <a:rPr lang="en" sz="1400" dirty="0">
                <a:solidFill>
                  <a:schemeClr val="accent3"/>
                </a:solidFill>
              </a:rPr>
              <a:t>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629" name="Google Shape;629;p33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E7E7E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presentation</a:t>
            </a:r>
            <a:r>
              <a:rPr lang="en" sz="1400" dirty="0">
                <a:solidFill>
                  <a:schemeClr val="accent3"/>
                </a:solidFill>
              </a:rPr>
              <a:t>.css</a:t>
            </a:r>
            <a:endParaRPr sz="1400" dirty="0">
              <a:solidFill>
                <a:schemeClr val="accent3"/>
              </a:solidFill>
            </a:endParaRPr>
          </a:p>
        </p:txBody>
      </p:sp>
      <p:pic>
        <p:nvPicPr>
          <p:cNvPr id="16" name="Picture 15" descr="A yellow folded paper with a black background&#10;&#10;Description automatically generated">
            <a:extLst>
              <a:ext uri="{FF2B5EF4-FFF2-40B4-BE49-F238E27FC236}">
                <a16:creationId xmlns:a16="http://schemas.microsoft.com/office/drawing/2014/main" id="{617B6A01-18DB-B0F6-03A7-31B740B038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54" r="12924"/>
          <a:stretch/>
        </p:blipFill>
        <p:spPr>
          <a:xfrm>
            <a:off x="7130917" y="1276463"/>
            <a:ext cx="1350415" cy="1800000"/>
          </a:xfrm>
          <a:prstGeom prst="rect">
            <a:avLst/>
          </a:prstGeom>
        </p:spPr>
      </p:pic>
      <p:pic>
        <p:nvPicPr>
          <p:cNvPr id="18" name="Picture 17" descr="A logo of a website&#10;&#10;Description automatically generated">
            <a:extLst>
              <a:ext uri="{FF2B5EF4-FFF2-40B4-BE49-F238E27FC236}">
                <a16:creationId xmlns:a16="http://schemas.microsoft.com/office/drawing/2014/main" id="{2247D65F-00C9-4067-1370-5E1739B138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189" r="16364"/>
          <a:stretch/>
        </p:blipFill>
        <p:spPr>
          <a:xfrm>
            <a:off x="1990255" y="2571750"/>
            <a:ext cx="1286051" cy="1800000"/>
          </a:xfrm>
          <a:prstGeom prst="rect">
            <a:avLst/>
          </a:prstGeom>
        </p:spPr>
      </p:pic>
      <p:pic>
        <p:nvPicPr>
          <p:cNvPr id="20" name="Picture 19" descr="A red and white logo&#10;&#10;Description automatically generated">
            <a:extLst>
              <a:ext uri="{FF2B5EF4-FFF2-40B4-BE49-F238E27FC236}">
                <a16:creationId xmlns:a16="http://schemas.microsoft.com/office/drawing/2014/main" id="{2FAE3925-0405-D03E-A2EC-EEAAF99523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343" t="8338" r="20063" b="19842"/>
          <a:stretch/>
        </p:blipFill>
        <p:spPr>
          <a:xfrm>
            <a:off x="3591927" y="1445663"/>
            <a:ext cx="1468514" cy="1800000"/>
          </a:xfrm>
          <a:prstGeom prst="rect">
            <a:avLst/>
          </a:prstGeom>
        </p:spPr>
      </p:pic>
      <p:pic>
        <p:nvPicPr>
          <p:cNvPr id="22" name="Picture 21" descr="A blue and white logo&#10;&#10;Description automatically generated">
            <a:extLst>
              <a:ext uri="{FF2B5EF4-FFF2-40B4-BE49-F238E27FC236}">
                <a16:creationId xmlns:a16="http://schemas.microsoft.com/office/drawing/2014/main" id="{E7FF2520-DF77-C7AF-8903-CF1C852BCA3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082" r="14262"/>
          <a:stretch/>
        </p:blipFill>
        <p:spPr>
          <a:xfrm>
            <a:off x="5459771" y="2571750"/>
            <a:ext cx="1271815" cy="1800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/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3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/>
          <p:cNvSpPr txBox="1">
            <a:spLocks noGrp="1"/>
          </p:cNvSpPr>
          <p:nvPr>
            <p:ph type="title" idx="2"/>
          </p:nvPr>
        </p:nvSpPr>
        <p:spPr>
          <a:xfrm>
            <a:off x="2706188" y="2304025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[</a:t>
            </a:r>
            <a:r>
              <a:rPr lang="nl-BE" b="0" i="0" dirty="0" err="1">
                <a:solidFill>
                  <a:srgbClr val="A5CF2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Roadmap</a:t>
            </a:r>
            <a:r>
              <a:rPr lang="nl-BE" b="0" i="0" dirty="0">
                <a:solidFill>
                  <a:srgbClr val="A5CF2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/Planning</a:t>
            </a:r>
            <a:r>
              <a:rPr lang="en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]</a:t>
            </a:r>
            <a:r>
              <a:rPr lang="en" dirty="0">
                <a:solidFill>
                  <a:schemeClr val="accent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endParaRPr dirty="0">
              <a:solidFill>
                <a:schemeClr val="accent3"/>
              </a:solidFill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503" name="Google Shape;503;p30"/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 dirty="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/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2023 - 2024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 err="1">
                <a:solidFill>
                  <a:srgbClr val="E7E7E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innovativeProject</a:t>
            </a:r>
            <a:r>
              <a:rPr lang="nl-BE" sz="1400" dirty="0">
                <a:solidFill>
                  <a:schemeClr val="accent3"/>
                </a:solidFill>
              </a:rPr>
              <a:t>.html</a:t>
            </a: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E7E7E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presentation</a:t>
            </a:r>
            <a:r>
              <a:rPr lang="en" sz="1400" dirty="0">
                <a:solidFill>
                  <a:schemeClr val="accent3"/>
                </a:solidFill>
              </a:rPr>
              <a:t>.css</a:t>
            </a:r>
            <a:endParaRPr sz="1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196029"/>
      </p:ext>
    </p:extLst>
  </p:cSld>
  <p:clrMapOvr>
    <a:masterClrMapping/>
  </p:clrMapOvr>
</p:sld>
</file>

<file path=ppt/theme/theme1.xml><?xml version="1.0" encoding="utf-8"?>
<a:theme xmlns:a="http://schemas.openxmlformats.org/drawingml/2006/main" name="Programming Language Workshop for Beginners by Slidesgo">
  <a:themeElements>
    <a:clrScheme name="Simple Light">
      <a:dk1>
        <a:srgbClr val="2E323B"/>
      </a:dk1>
      <a:lt1>
        <a:srgbClr val="FF5858"/>
      </a:lt1>
      <a:dk2>
        <a:srgbClr val="72D9F0"/>
      </a:dk2>
      <a:lt2>
        <a:srgbClr val="FCC642"/>
      </a:lt2>
      <a:accent1>
        <a:srgbClr val="DBA0DB"/>
      </a:accent1>
      <a:accent2>
        <a:srgbClr val="A5CF27"/>
      </a:accent2>
      <a:accent3>
        <a:srgbClr val="E7E7E7"/>
      </a:accent3>
      <a:accent4>
        <a:srgbClr val="707070"/>
      </a:accent4>
      <a:accent5>
        <a:srgbClr val="16191F"/>
      </a:accent5>
      <a:accent6>
        <a:srgbClr val="FFFFFF"/>
      </a:accent6>
      <a:hlink>
        <a:srgbClr val="FF58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235</Words>
  <Application>Microsoft Office PowerPoint</Application>
  <PresentationFormat>On-screen Show (16:9)</PresentationFormat>
  <Paragraphs>84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Fira Code</vt:lpstr>
      <vt:lpstr>Programming Language Workshop for Beginners by Slidesgo</vt:lpstr>
      <vt:lpstr>Website {</vt:lpstr>
      <vt:lpstr>0</vt:lpstr>
      <vt:lpstr>0 {</vt:lpstr>
      <vt:lpstr>Foodstore Gwenny {</vt:lpstr>
      <vt:lpstr>1 {</vt:lpstr>
      <vt:lpstr>Noodzaak uitbreiding {</vt:lpstr>
      <vt:lpstr>2 {</vt:lpstr>
      <vt:lpstr>Welke ‘technologieën’ gebruik ik? {</vt:lpstr>
      <vt:lpstr>3 {</vt:lpstr>
      <vt:lpstr>Roadmap &amp; planning {</vt:lpstr>
      <vt:lpstr>print(“Goodbye World!”) quit()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Website {</dc:title>
  <dc:creator>Ashley</dc:creator>
  <cp:lastModifiedBy>Ashley</cp:lastModifiedBy>
  <cp:revision>1</cp:revision>
  <dcterms:modified xsi:type="dcterms:W3CDTF">2023-09-20T19:49:36Z</dcterms:modified>
</cp:coreProperties>
</file>